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70" r:id="rId3"/>
    <p:sldId id="257" r:id="rId4"/>
    <p:sldId id="271" r:id="rId5"/>
    <p:sldId id="272" r:id="rId6"/>
    <p:sldId id="278" r:id="rId7"/>
    <p:sldId id="277" r:id="rId8"/>
    <p:sldId id="273" r:id="rId9"/>
    <p:sldId id="284" r:id="rId10"/>
    <p:sldId id="283" r:id="rId11"/>
    <p:sldId id="274" r:id="rId12"/>
    <p:sldId id="279" r:id="rId13"/>
    <p:sldId id="276" r:id="rId14"/>
    <p:sldId id="281" r:id="rId15"/>
    <p:sldId id="285" r:id="rId16"/>
    <p:sldId id="28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Parker" initials="CP" lastIdx="1" clrIdx="0">
    <p:extLst>
      <p:ext uri="{19B8F6BF-5375-455C-9EA6-DF929625EA0E}">
        <p15:presenceInfo xmlns:p15="http://schemas.microsoft.com/office/powerpoint/2012/main" userId="Cindy Par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9" y="41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9-4188-8CFF-874EB4CC1CA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619-4188-8CFF-874EB4CC1CA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9-4188-8CFF-874EB4CC1C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619-4188-8CFF-874EB4CC1C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946C83-9778-4CC0-9513-BA877F195A9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$10,000</a:t>
                    </a:r>
                  </a:p>
                  <a:p>
                    <a:endParaRPr lang="en-A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19-4188-8CFF-874EB4CC1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92564A-43A9-4848-AD3A-5AEC73F102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$5,400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19-4188-8CFF-874EB4CC1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6B7490-415C-4170-8721-233F1D4C98A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$1,000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19-4188-8CFF-874EB4CC1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D81C5F6-77B8-47E5-A931-F165B38EF08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$300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19-4188-8CFF-874EB4CC1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Queensland Branch</c:v>
                </c:pt>
                <c:pt idx="1">
                  <c:v>Member Donations - Annual Renewal Form</c:v>
                </c:pt>
                <c:pt idx="2">
                  <c:v>Gold Level Donor</c:v>
                </c:pt>
                <c:pt idx="3">
                  <c:v>Website Donations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10000</c:v>
                </c:pt>
                <c:pt idx="1">
                  <c:v>5400</c:v>
                </c:pt>
                <c:pt idx="2">
                  <c:v>1000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9-4188-8CFF-874EB4CC1CA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3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/>
              <a:t>Insert product photo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47E79-BFB6-4B30-9955-554DA4CA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C77-C20B-4968-B236-99DCD0EE337F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0E90-CD88-4E5C-BE83-A369417F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EB7B-9588-4FF3-AD72-265B58EF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E501-BB41-44FC-A0B3-E847EDC836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3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298E-A2FD-4CFA-A751-99001264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EAF9-B518-48B0-ABA6-16E4DF622F15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A98F-BC2C-4473-B201-FBD7E78A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72A7B-FC85-4420-AF28-CAD0479E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F93E-7823-4A18-9E36-D43255F169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62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80EB7-1DEC-406F-86C2-08391CCC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B278-E60E-4A20-A961-44160A47D6D9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998C8-A4DD-4E1D-9966-FD186689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EF8A2-7178-479D-A990-C7A267A8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63B9-2E4E-4C4E-B146-3402BAAF0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21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924D1-AC0D-4145-A3CD-0946689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6086-CCB8-48E0-81F1-3E76ED2CA4F1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9E925-D913-411F-80A3-B20A1240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D2B43-FB26-4A71-9DC5-BE424C41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96F8-B39B-4643-A2BD-FD7FFD3146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54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2F4200-8D67-48A8-A7D2-1EA2A129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16B1-9292-41EB-A6EA-D47448F411A3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62633A-CFD9-42B7-B3DF-28A3856F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5E2931-EC10-45A7-BCB0-26767987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5C5A-F8E7-416E-A4EE-82C2A0F47B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60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929420-3CC9-4095-BAC2-1603BB4D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4618-1E83-4455-8757-0F3B0107B0F6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C64133-D2A3-4C0C-AC12-FB5B5FFF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DBF2F4-6CA8-49D5-9D86-653827AB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B152-76C9-4F1F-91A1-DFD3A972BC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80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6A2430-2A1D-4AA3-A723-54FCE9B1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8CC-A12B-4967-8F74-20450D680433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10E056-3CEF-4D22-B176-28FC5B4B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BDF4D1-80E6-4A3A-AD09-FDB8FBFB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A207-5C61-4F3F-B2FE-ED17947E74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30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C73C41-DE7B-48D5-BD61-83B63323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7CF0-A1B2-43CF-99F8-32991971ACFA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F2E32C-D9AD-4CFB-802B-81BD2195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A3897-F6D6-4EF1-B404-7448C8C2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CE9F-AE88-4355-BAD3-697F21F119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3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A60494-36C8-4FCB-99A9-1F276A09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EC84-98D4-45EE-AE0A-169A8A55ED6A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567C74-206E-4C26-B742-5B72AD13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59830F-253A-480F-A31C-C10B3F56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EC56-F934-4697-9C29-DE03DDBB4E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367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39AF-BA22-4F56-9A60-883227CE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DA15-9685-43E8-B9DA-04AD912BB2BF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2DB2-EF56-453E-A594-60F6EAE6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546F-607E-437D-A25D-38621F81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98EB-13C2-4238-911C-BF98023FC9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733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6800-74C2-4102-8348-6BC9F5E2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1BBE-A531-4569-82FD-51F0606E61A7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AD23-6A98-4AC7-954C-D93BE42E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73F1-F32B-408F-9A89-8AAD0BE0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E81D-4FF1-4714-8380-2A204120F3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11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pPr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C1490C-5426-4E74-AA0F-D949966E5C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1F5BD4-3CF3-4800-B2A2-973050AE3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BB8C3-024D-8342-BB83-22AA06C27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4C322E-E1F2-410B-AADA-3EDD6F68D221}" type="datetime1">
              <a:rPr lang="en-US" altLang="en-US"/>
              <a:pPr>
                <a:defRPr/>
              </a:pPr>
              <a:t>9/22/2021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9326A-94E1-0C49-8E56-319564F41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172F-5B06-AA43-8B20-38C939D84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61FEBB-163B-4676-8C02-761DB2A5FC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38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qorf.com.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zabethhogsten.com/purpose-potential-millennial-race-relevance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orf.com.a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orf.com.a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65909" y="1963023"/>
            <a:ext cx="4772778" cy="382537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Queensland Orthopaedic Research Fund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9698" y="0"/>
            <a:ext cx="3493268" cy="68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5070151" cy="857473"/>
          </a:xfrm>
        </p:spPr>
        <p:txBody>
          <a:bodyPr>
            <a:normAutofit/>
          </a:bodyPr>
          <a:lstStyle/>
          <a:p>
            <a:r>
              <a:rPr lang="en-US" sz="3200" dirty="0"/>
              <a:t>What we’re working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162492"/>
            <a:ext cx="9390977" cy="367013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Strategic Plan – in progress</a:t>
            </a:r>
          </a:p>
          <a:p>
            <a:pPr lvl="0"/>
            <a:r>
              <a:rPr lang="en-US" dirty="0"/>
              <a:t>Academic and fundraising event – “Supporting researchers at every stage”</a:t>
            </a:r>
          </a:p>
          <a:p>
            <a:r>
              <a:rPr lang="en-AU" dirty="0"/>
              <a:t>Industry Engagement – partnership packages being finalised</a:t>
            </a:r>
          </a:p>
          <a:p>
            <a:pPr lvl="0"/>
            <a:r>
              <a:rPr lang="en-US" dirty="0"/>
              <a:t>Remain and continue to develop financial independence</a:t>
            </a:r>
          </a:p>
          <a:p>
            <a:pPr lvl="0"/>
            <a:r>
              <a:rPr lang="en-US" dirty="0"/>
              <a:t>Expanding application criteria to offer grants to AOA consultants</a:t>
            </a:r>
          </a:p>
          <a:p>
            <a:pPr lvl="0"/>
            <a:r>
              <a:rPr lang="en-US" dirty="0"/>
              <a:t>Mentoring program – to be developed further</a:t>
            </a:r>
          </a:p>
          <a:p>
            <a:pPr lvl="0"/>
            <a:r>
              <a:rPr lang="en-US" dirty="0"/>
              <a:t>Potential to partner with </a:t>
            </a:r>
            <a:r>
              <a:rPr lang="en-US" dirty="0" err="1"/>
              <a:t>REDCap</a:t>
            </a:r>
            <a:r>
              <a:rPr lang="en-US" dirty="0"/>
              <a:t> (Research Electronic Data Capture) as a resource for applicants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3BE42-2FB9-4C96-A66F-CD59C3EF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50" y="903676"/>
            <a:ext cx="2902680" cy="11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BC9-DF75-4D0F-B5FE-D265345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328" y="282276"/>
            <a:ext cx="936632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Strategic Planning  - Emerging Themes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97E9-CF00-45E3-A087-8E34EA89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1573115"/>
            <a:ext cx="9390977" cy="463700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1600" b="1" dirty="0"/>
              <a:t>Key Stakeholders</a:t>
            </a:r>
          </a:p>
          <a:p>
            <a:pPr marL="525780" indent="-457200">
              <a:buAutoNum type="arabicPeriod"/>
            </a:pPr>
            <a:r>
              <a:rPr lang="en-US" sz="1400" dirty="0" err="1"/>
              <a:t>Orthopaedic</a:t>
            </a:r>
            <a:r>
              <a:rPr lang="en-US" sz="1400" dirty="0"/>
              <a:t> community – both AOA membership and within the Healthcare sector</a:t>
            </a:r>
          </a:p>
          <a:p>
            <a:pPr marL="525780" indent="-457200">
              <a:buAutoNum type="arabicPeriod"/>
            </a:pPr>
            <a:r>
              <a:rPr lang="en-US" sz="1400" dirty="0"/>
              <a:t>University sector</a:t>
            </a:r>
          </a:p>
          <a:p>
            <a:pPr marL="525780" indent="-457200">
              <a:buAutoNum type="arabicPeriod"/>
            </a:pPr>
            <a:r>
              <a:rPr lang="en-US" sz="1400" dirty="0"/>
              <a:t>Industry – financial support essential</a:t>
            </a:r>
          </a:p>
          <a:p>
            <a:pPr marL="525780" indent="-457200">
              <a:buAutoNum type="arabicPeriod"/>
            </a:pPr>
            <a:r>
              <a:rPr lang="en-US" sz="1400" dirty="0"/>
              <a:t>Other research foundations</a:t>
            </a:r>
          </a:p>
          <a:p>
            <a:pPr marL="525780" indent="-457200">
              <a:buAutoNum type="arabicPeriod"/>
            </a:pPr>
            <a:r>
              <a:rPr lang="en-US" sz="1400" dirty="0"/>
              <a:t>Prevention programs</a:t>
            </a:r>
          </a:p>
          <a:p>
            <a:pPr marL="525780" indent="-457200">
              <a:buAutoNum type="arabicPeriod"/>
            </a:pPr>
            <a:r>
              <a:rPr lang="en-US" sz="1400" dirty="0"/>
              <a:t>General public</a:t>
            </a:r>
          </a:p>
          <a:p>
            <a:pPr marL="525780" indent="-457200">
              <a:buAutoNum type="arabicPeriod"/>
            </a:pPr>
            <a:endParaRPr lang="en-US" sz="1400" dirty="0"/>
          </a:p>
          <a:p>
            <a:pPr marL="68580" indent="0">
              <a:buNone/>
            </a:pPr>
            <a:r>
              <a:rPr lang="en-US" sz="1600" b="1" dirty="0"/>
              <a:t>Challenges</a:t>
            </a:r>
          </a:p>
          <a:p>
            <a:pPr marL="525780" indent="-457200">
              <a:buAutoNum type="arabicPeriod"/>
            </a:pPr>
            <a:r>
              <a:rPr lang="en-US" sz="1400" dirty="0"/>
              <a:t>Financial support/sustainability</a:t>
            </a:r>
          </a:p>
          <a:p>
            <a:pPr marL="525780" indent="-457200">
              <a:buAutoNum type="arabicPeriod"/>
            </a:pPr>
            <a:r>
              <a:rPr lang="en-US" sz="1400" dirty="0"/>
              <a:t>Recognition/Awareness</a:t>
            </a:r>
          </a:p>
          <a:p>
            <a:pPr marL="525780" indent="-457200">
              <a:buAutoNum type="arabicPeriod"/>
            </a:pPr>
            <a:r>
              <a:rPr lang="en-US" sz="1400" dirty="0"/>
              <a:t>Ensuring a high standard of relevant, meaningful research</a:t>
            </a:r>
          </a:p>
          <a:p>
            <a:pPr marL="525780" indent="-457200">
              <a:buAutoNum type="arabicPeriod"/>
            </a:pPr>
            <a:r>
              <a:rPr lang="en-US" sz="1400" dirty="0"/>
              <a:t>Meeting ever increasing demands of reporting, ethics and data security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600" b="1" dirty="0"/>
              <a:t>Opportunities and initiatives</a:t>
            </a:r>
          </a:p>
          <a:p>
            <a:pPr marL="525780" indent="-457200">
              <a:buAutoNum type="arabicPeriod"/>
            </a:pPr>
            <a:r>
              <a:rPr lang="en-US" sz="1400" dirty="0"/>
              <a:t>Increase funding and therefore deliverables – scope, profile and quality of research</a:t>
            </a:r>
          </a:p>
          <a:p>
            <a:pPr marL="525780" indent="-457200">
              <a:buAutoNum type="arabicPeriod"/>
            </a:pPr>
            <a:r>
              <a:rPr lang="en-US" sz="1400" dirty="0"/>
              <a:t>Support and education for PHOs, trainees and early career researchers – Link with Training Committee and QDOG</a:t>
            </a:r>
          </a:p>
          <a:p>
            <a:pPr marL="525780" indent="-457200">
              <a:buAutoNum type="arabicPeriod"/>
            </a:pPr>
            <a:r>
              <a:rPr lang="en-US" sz="1400" dirty="0"/>
              <a:t>Partner with existing research programs, foundations and universities</a:t>
            </a:r>
          </a:p>
          <a:p>
            <a:pPr marL="525780" indent="-457200">
              <a:buAutoNum type="arabicPeriod"/>
            </a:pPr>
            <a:r>
              <a:rPr lang="en-US" sz="1400" dirty="0"/>
              <a:t>Increase awareness and establish QORF as a lead source of funding of </a:t>
            </a:r>
            <a:r>
              <a:rPr lang="en-US" sz="1400" dirty="0" err="1"/>
              <a:t>orthopaedic</a:t>
            </a:r>
            <a:r>
              <a:rPr lang="en-US" sz="1400" dirty="0"/>
              <a:t> research in Queensland</a:t>
            </a:r>
          </a:p>
          <a:p>
            <a:pPr marL="525780" indent="-457200">
              <a:buAutoNum type="arabicPeriod"/>
            </a:pPr>
            <a:r>
              <a:rPr lang="en-US" sz="1400" dirty="0"/>
              <a:t>Ensure equitable access regardless of geographical location</a:t>
            </a:r>
          </a:p>
          <a:p>
            <a:pPr marL="525780" indent="-457200">
              <a:buAutoNum type="arabicPeriod"/>
            </a:pPr>
            <a:r>
              <a:rPr lang="en-US" sz="1400" dirty="0"/>
              <a:t>Publication costs covered – could this be considered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719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QORF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Provide feedback for Strategic Plan - survey</a:t>
            </a:r>
          </a:p>
          <a:p>
            <a:pPr lvl="0"/>
            <a:r>
              <a:rPr lang="en-US" dirty="0"/>
              <a:t>How to donate – AOA membership form, website (PayPal or direct deposit)</a:t>
            </a:r>
          </a:p>
          <a:p>
            <a:pPr lvl="0"/>
            <a:r>
              <a:rPr lang="en-US" dirty="0"/>
              <a:t>Support research mentoring program – contact email </a:t>
            </a:r>
            <a:r>
              <a:rPr lang="en-US" dirty="0">
                <a:hlinkClick r:id="rId3"/>
              </a:rPr>
              <a:t>admin@qorf.com.au</a:t>
            </a:r>
            <a:r>
              <a:rPr lang="en-US" dirty="0"/>
              <a:t> or via website</a:t>
            </a:r>
          </a:p>
          <a:p>
            <a:pPr lvl="0"/>
            <a:r>
              <a:rPr lang="en-US" dirty="0"/>
              <a:t>Stay tuned for News and Event invitations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628CE-9F5F-47D7-B5BD-CFF21D6A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598" y="4746722"/>
            <a:ext cx="2449000" cy="10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Cindy and David Parker</a:t>
            </a:r>
          </a:p>
          <a:p>
            <a:pPr lvl="0"/>
            <a:r>
              <a:rPr lang="en-US" dirty="0"/>
              <a:t>BDO Accountants</a:t>
            </a:r>
          </a:p>
          <a:p>
            <a:pPr lvl="0"/>
            <a:r>
              <a:rPr lang="en-US" b="1" dirty="0"/>
              <a:t>AOA Queensland Branch and AOA Federal</a:t>
            </a:r>
          </a:p>
          <a:p>
            <a:pPr lvl="0"/>
            <a:r>
              <a:rPr lang="en-US" dirty="0"/>
              <a:t>The Academic Committee </a:t>
            </a:r>
          </a:p>
          <a:p>
            <a:pPr lvl="0"/>
            <a:r>
              <a:rPr lang="en-US" dirty="0"/>
              <a:t>Donors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628CE-9F5F-47D7-B5BD-CFF21D6A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0" y="4394305"/>
            <a:ext cx="3369906" cy="13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AEC6-9120-4B22-9A43-7EB65467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Thank you</a:t>
            </a:r>
            <a:br>
              <a:rPr lang="en-US" dirty="0"/>
            </a:br>
            <a:br>
              <a:rPr lang="en-US" sz="1300" dirty="0"/>
            </a:br>
            <a:r>
              <a:rPr lang="en-US" dirty="0"/>
              <a:t>Total Donations  $16,700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82CB23-AD4B-4171-8567-D2FF1A780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61593"/>
              </p:ext>
            </p:extLst>
          </p:nvPr>
        </p:nvGraphicFramePr>
        <p:xfrm>
          <a:off x="1391320" y="2410240"/>
          <a:ext cx="9034828" cy="387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8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38" y="952123"/>
            <a:ext cx="9366325" cy="142065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Thank you all local donors</a:t>
            </a:r>
            <a:br>
              <a:rPr lang="en-US" sz="2700" b="1" dirty="0"/>
            </a:br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&gt; $999</a:t>
            </a:r>
            <a:endParaRPr lang="en-US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E6FB9-CEF2-473D-90FE-62DF74C4984D}"/>
              </a:ext>
            </a:extLst>
          </p:cNvPr>
          <p:cNvSpPr/>
          <p:nvPr/>
        </p:nvSpPr>
        <p:spPr>
          <a:xfrm>
            <a:off x="8379408" y="2739248"/>
            <a:ext cx="299955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</a:pPr>
            <a:r>
              <a:rPr lang="en-AU" sz="1200" dirty="0">
                <a:solidFill>
                  <a:srgbClr val="4E3B30"/>
                </a:solidFill>
              </a:rPr>
              <a:t>	</a:t>
            </a:r>
          </a:p>
          <a:p>
            <a:pPr marL="342900" lvl="0" indent="-27432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</a:pPr>
            <a:endParaRPr lang="en-AU" sz="1200" dirty="0">
              <a:solidFill>
                <a:srgbClr val="4E3B30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</a:pPr>
            <a:endParaRPr lang="en-AU" sz="1200" dirty="0">
              <a:solidFill>
                <a:srgbClr val="4E3B3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2920EE-3BDF-42D0-B4BC-DE17741942DE}"/>
              </a:ext>
            </a:extLst>
          </p:cNvPr>
          <p:cNvSpPr/>
          <p:nvPr/>
        </p:nvSpPr>
        <p:spPr>
          <a:xfrm>
            <a:off x="5656751" y="3277213"/>
            <a:ext cx="3279228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1780" lvl="6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</a:pPr>
            <a:r>
              <a:rPr lang="en-AU" sz="1400" dirty="0">
                <a:solidFill>
                  <a:srgbClr val="4E3B30"/>
                </a:solidFill>
              </a:rPr>
              <a:t>	</a:t>
            </a:r>
          </a:p>
          <a:p>
            <a:pPr marL="342900" lvl="0" indent="-27432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</a:pPr>
            <a:endParaRPr lang="en-AU" sz="1200" dirty="0">
              <a:solidFill>
                <a:srgbClr val="4E3B3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013AF7-001E-403A-AD87-7ECF5DE7B969}"/>
              </a:ext>
            </a:extLst>
          </p:cNvPr>
          <p:cNvSpPr txBox="1"/>
          <p:nvPr/>
        </p:nvSpPr>
        <p:spPr>
          <a:xfrm>
            <a:off x="2522984" y="1825908"/>
            <a:ext cx="2390386" cy="35945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6858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r>
              <a:rPr lang="en-US" sz="1600" dirty="0">
                <a:solidFill>
                  <a:srgbClr val="4E3B30"/>
                </a:solidFill>
                <a:latin typeface="Century Gothic" panose="020B0502020202020204"/>
              </a:rPr>
              <a:t>R</a:t>
            </a:r>
            <a:r>
              <a:rPr lang="en-AU" sz="1600" dirty="0" err="1">
                <a:solidFill>
                  <a:srgbClr val="4E3B30"/>
                </a:solidFill>
                <a:latin typeface="Century Gothic" panose="020B0502020202020204"/>
              </a:rPr>
              <a:t>ichard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lang="en-AU" sz="1600" dirty="0" err="1">
                <a:solidFill>
                  <a:srgbClr val="4E3B30"/>
                </a:solidFill>
                <a:latin typeface="Century Gothic" panose="020B0502020202020204"/>
              </a:rPr>
              <a:t>Gibberd</a:t>
            </a:r>
            <a:endParaRPr lang="en-AU" sz="1600" dirty="0">
              <a:solidFill>
                <a:srgbClr val="4E3B30"/>
              </a:solidFill>
              <a:latin typeface="Century Gothic" panose="020B0502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D4284-FAD9-4B82-B613-649A72112496}"/>
              </a:ext>
            </a:extLst>
          </p:cNvPr>
          <p:cNvSpPr txBox="1"/>
          <p:nvPr/>
        </p:nvSpPr>
        <p:spPr>
          <a:xfrm>
            <a:off x="2812972" y="3099346"/>
            <a:ext cx="7431259" cy="409682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6858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Francis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Connon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, Scott Crawford,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David Bade, Benjamin Beer, Christopher Bell, Russell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Bourne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James Brown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,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Rohan Brunello, 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Kim </a:t>
            </a:r>
            <a:r>
              <a:rPr lang="en-AU" sz="1600" dirty="0" err="1">
                <a:solidFill>
                  <a:srgbClr val="4E3B30"/>
                </a:solidFill>
                <a:latin typeface="Century Gothic" panose="020B0502020202020204"/>
              </a:rPr>
              <a:t>Bulwinkel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,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Lorenzo Calabro, Andrew Mayo, Timothy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McMeniman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Chris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Morrey, Angus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Moxon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Tendai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Mwaturura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Peter Myers, Dion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Noovao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William  O'Callaghan, Ben Parkinson, Jeffery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Peereboom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Paul Pincus, Robert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Pozzi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Ross Crawford, Nicholas Croker, Philip	Dalton, Peter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Darcy, Cameron Downes, Gauguin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Gamboa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Michael Holt, David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Liu, Varaguna Manoharan, Raymond Randle, Edward Reye, John Roe, John Scott, Jon Smith, Adriaan Smith, Annabelle Stabler, Peter</a:t>
            </a:r>
            <a:r>
              <a:rPr lang="en-AU" sz="16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Steadman, Danielle Wadley, Chris Wainwright, Malcolm Wallace, John Walsh, Anthony Wilson, Leo Zeller</a:t>
            </a:r>
          </a:p>
          <a:p>
            <a:pPr marL="6858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B780E0-10A1-41CD-AF3A-62D7271D3297}"/>
              </a:ext>
            </a:extLst>
          </p:cNvPr>
          <p:cNvSpPr/>
          <p:nvPr/>
        </p:nvSpPr>
        <p:spPr>
          <a:xfrm>
            <a:off x="827673" y="2369039"/>
            <a:ext cx="1784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 $300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5A0D3A-9336-4521-A29B-88CB0CCA6C69}"/>
              </a:ext>
            </a:extLst>
          </p:cNvPr>
          <p:cNvSpPr/>
          <p:nvPr/>
        </p:nvSpPr>
        <p:spPr>
          <a:xfrm>
            <a:off x="813038" y="3111658"/>
            <a:ext cx="1784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 $100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2B918-9210-442A-89B2-19D50CA35E89}"/>
              </a:ext>
            </a:extLst>
          </p:cNvPr>
          <p:cNvSpPr txBox="1"/>
          <p:nvPr/>
        </p:nvSpPr>
        <p:spPr>
          <a:xfrm>
            <a:off x="2775176" y="2551836"/>
            <a:ext cx="621211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David Ness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F484F7-4656-4F87-8EF1-E19357EF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30" y="919998"/>
            <a:ext cx="3131376" cy="12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8297-A2CE-4CE5-AB69-0A1D85A5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onward and upward </a:t>
            </a:r>
            <a:endParaRPr lang="en-AU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3BC2EBF-DA2A-4E35-8520-EE392A1B6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6719" y="1540530"/>
            <a:ext cx="3508375" cy="3508375"/>
          </a:xfrm>
        </p:spPr>
      </p:pic>
    </p:spTree>
    <p:extLst>
      <p:ext uri="{BB962C8B-B14F-4D97-AF65-F5344CB8AC3E}">
        <p14:creationId xmlns:p14="http://schemas.microsoft.com/office/powerpoint/2010/main" val="38265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3429C6A-8F3B-42AE-9F7A-1F30F521D129}"/>
              </a:ext>
            </a:extLst>
          </p:cNvPr>
          <p:cNvSpPr txBox="1">
            <a:spLocks/>
          </p:cNvSpPr>
          <p:nvPr/>
        </p:nvSpPr>
        <p:spPr bwMode="auto">
          <a:xfrm>
            <a:off x="3255963" y="115888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53D9B"/>
                </a:solidFill>
                <a:effectLst/>
                <a:uLnTx/>
                <a:uFillTx/>
                <a:latin typeface="Futura Medium" charset="0"/>
                <a:ea typeface="ＭＳ Ｐゴシック" panose="020B0600070205080204" pitchFamily="34" charset="-128"/>
                <a:cs typeface="+mn-cs"/>
              </a:rPr>
              <a:t>Declaration of Interest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742DE26D-FC3D-4A43-9256-6262CAF1E5F5}"/>
              </a:ext>
            </a:extLst>
          </p:cNvPr>
          <p:cNvSpPr txBox="1">
            <a:spLocks/>
          </p:cNvSpPr>
          <p:nvPr/>
        </p:nvSpPr>
        <p:spPr bwMode="auto">
          <a:xfrm>
            <a:off x="3468688" y="1230313"/>
            <a:ext cx="5867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 declare that in the past three years I have: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held shares in: nil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						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received royalties from: nil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			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done consulting work for: nil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given paid presentations for: nil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received institutional support from: nil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Signed: Peter Steadman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utura Boo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458" y="1129379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/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982" y="1904892"/>
            <a:ext cx="9390977" cy="382372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ACNC compliance</a:t>
            </a:r>
          </a:p>
          <a:p>
            <a:r>
              <a:rPr lang="en-US" sz="1400" dirty="0"/>
              <a:t>Tax deductible status</a:t>
            </a:r>
          </a:p>
          <a:p>
            <a:r>
              <a:rPr lang="en-AU" sz="1400" dirty="0">
                <a:solidFill>
                  <a:srgbClr val="4E3B30"/>
                </a:solidFill>
              </a:rPr>
              <a:t>Engaged NFP specialist advisor-community business Australia with well credentialled background</a:t>
            </a:r>
          </a:p>
          <a:p>
            <a:r>
              <a:rPr lang="en-US" sz="1400" dirty="0"/>
              <a:t>Strategic Plan and Fundraising Action Plan</a:t>
            </a:r>
          </a:p>
          <a:p>
            <a:r>
              <a:rPr lang="en-AU" sz="1400" dirty="0">
                <a:solidFill>
                  <a:srgbClr val="4E3B30"/>
                </a:solidFill>
              </a:rPr>
              <a:t>BDO accountants- compliance BAS statutory req- pro bono </a:t>
            </a:r>
          </a:p>
          <a:p>
            <a:r>
              <a:rPr lang="en-US" sz="1400" dirty="0"/>
              <a:t>Director’s Liability Insurance – AOA</a:t>
            </a:r>
          </a:p>
          <a:p>
            <a:r>
              <a:rPr lang="en-US" sz="1400" dirty="0"/>
              <a:t>Academic Committee selected, ToR set</a:t>
            </a:r>
          </a:p>
          <a:p>
            <a:r>
              <a:rPr lang="en-AU" sz="1400" dirty="0"/>
              <a:t>Application pathway, criteria and timeframes established (Applications open in February and August each year)</a:t>
            </a:r>
          </a:p>
          <a:p>
            <a:r>
              <a:rPr lang="en-AU" sz="1400" dirty="0">
                <a:solidFill>
                  <a:srgbClr val="4E3B30"/>
                </a:solidFill>
              </a:rPr>
              <a:t>Queensland branch AOA engagement- this is the members charity built for our professional community</a:t>
            </a:r>
          </a:p>
          <a:p>
            <a:r>
              <a:rPr lang="en-AU" sz="1400" dirty="0"/>
              <a:t>Website –– Password for AOA Members: QORF4Members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D2226-190A-41E7-B749-6E22CDCD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38" y="817003"/>
            <a:ext cx="2902680" cy="1191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9B4C6-EE8B-42AB-8270-051CA0CDF196}"/>
              </a:ext>
            </a:extLst>
          </p:cNvPr>
          <p:cNvSpPr txBox="1"/>
          <p:nvPr/>
        </p:nvSpPr>
        <p:spPr>
          <a:xfrm>
            <a:off x="2241855" y="5122373"/>
            <a:ext cx="726753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" lvl="0" indent="0">
              <a:buNone/>
            </a:pPr>
            <a:r>
              <a:rPr lang="en-US" sz="32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qorf.com.au</a:t>
            </a:r>
            <a:br>
              <a:rPr lang="en-US" sz="3200" dirty="0">
                <a:solidFill>
                  <a:srgbClr val="C00000"/>
                </a:solidFill>
              </a:rPr>
            </a:b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19" y="1184773"/>
            <a:ext cx="9366325" cy="59853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60384-C36C-420B-B7FF-54C1B0A4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94" y="4470756"/>
            <a:ext cx="1570016" cy="15700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428EB7-CB9E-49D8-A710-8E6868FF8732}"/>
              </a:ext>
            </a:extLst>
          </p:cNvPr>
          <p:cNvSpPr txBox="1">
            <a:spLocks/>
          </p:cNvSpPr>
          <p:nvPr/>
        </p:nvSpPr>
        <p:spPr>
          <a:xfrm>
            <a:off x="991594" y="3512983"/>
            <a:ext cx="9366325" cy="829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Academic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Committee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CBB128-54C2-448E-8663-BF622578674A}"/>
              </a:ext>
            </a:extLst>
          </p:cNvPr>
          <p:cNvSpPr txBox="1">
            <a:spLocks/>
          </p:cNvSpPr>
          <p:nvPr/>
        </p:nvSpPr>
        <p:spPr>
          <a:xfrm>
            <a:off x="949649" y="104394"/>
            <a:ext cx="9366325" cy="1224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Who we 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9A6AC-1721-4F08-8363-959D593B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9649" y="1831760"/>
            <a:ext cx="1570621" cy="15706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EA11BA-CF2F-40B6-92EE-D377815E7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10" y="1897078"/>
            <a:ext cx="1572248" cy="1572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500BF-73AC-4FB2-B4CB-4E752E05F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49" y="1791433"/>
            <a:ext cx="1689451" cy="16894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B1885-45AE-4727-9853-C13B10B47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997" y="4427377"/>
            <a:ext cx="1608891" cy="16088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6852B2-9852-4358-9C8E-F808411DA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145" y="4433715"/>
            <a:ext cx="1570016" cy="15700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072D50-33CE-43F0-9124-21F80DDFE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196" y="4412500"/>
            <a:ext cx="1608892" cy="1608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F17524-0427-4E5C-BC48-A5A60864E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574" y="4371129"/>
            <a:ext cx="1691634" cy="16916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B025A2-A4BF-4DCC-853C-FDCB905B30E9}"/>
              </a:ext>
            </a:extLst>
          </p:cNvPr>
          <p:cNvSpPr txBox="1"/>
          <p:nvPr/>
        </p:nvSpPr>
        <p:spPr>
          <a:xfrm>
            <a:off x="991594" y="3528849"/>
            <a:ext cx="674305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1200" dirty="0"/>
              <a:t>   Peter Steadman              Greg Couzens                 Philip Dalton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47EB55-ADB4-4A2D-AB06-5DDDB0097A2D}"/>
              </a:ext>
            </a:extLst>
          </p:cNvPr>
          <p:cNvSpPr txBox="1"/>
          <p:nvPr/>
        </p:nvSpPr>
        <p:spPr>
          <a:xfrm>
            <a:off x="1089294" y="6070892"/>
            <a:ext cx="998417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1200" dirty="0"/>
              <a:t>   Christopher Vertullo            Michael Schuetz                    Kenneth Cutbush                       Ross Crawford                 Timothy McMeniman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B8DEFF-C7DE-4A8A-9DE7-F41E2704D5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596" y="836608"/>
            <a:ext cx="3668406" cy="15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87" y="960013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/>
              <a:t>What we’ve done</a:t>
            </a:r>
            <a:br>
              <a:rPr lang="en-US" dirty="0"/>
            </a:br>
            <a:r>
              <a:rPr lang="en-US" sz="2700" dirty="0"/>
              <a:t>(past 10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846" y="2507622"/>
            <a:ext cx="9390977" cy="3823729"/>
          </a:xfrm>
        </p:spPr>
        <p:txBody>
          <a:bodyPr>
            <a:normAutofit/>
          </a:bodyPr>
          <a:lstStyle/>
          <a:p>
            <a:r>
              <a:rPr lang="en-AU" dirty="0"/>
              <a:t>1 x grant round completed (2</a:t>
            </a:r>
            <a:r>
              <a:rPr lang="en-AU" baseline="30000" dirty="0"/>
              <a:t>nd</a:t>
            </a:r>
            <a:r>
              <a:rPr lang="en-AU" dirty="0"/>
              <a:t> round in process)</a:t>
            </a:r>
          </a:p>
          <a:p>
            <a:r>
              <a:rPr lang="en-AU" dirty="0"/>
              <a:t>Financial Planning – Administration costs now 100% covered by the AOA Queensland Branch - QORF resources protected</a:t>
            </a:r>
          </a:p>
          <a:p>
            <a:r>
              <a:rPr lang="en-AU" dirty="0"/>
              <a:t>Strategic Planning – engaged Adrian Cosenza </a:t>
            </a:r>
            <a:br>
              <a:rPr lang="en-AU" dirty="0"/>
            </a:br>
            <a:r>
              <a:rPr lang="en-AU" dirty="0"/>
              <a:t>survey in progress - strategy workshop 16 October</a:t>
            </a:r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D2226-190A-41E7-B749-6E22CDCD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38" y="817003"/>
            <a:ext cx="2902680" cy="11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A84D-C46A-47D8-A48B-336C9ABC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68" y="0"/>
            <a:ext cx="9366325" cy="1143000"/>
          </a:xfrm>
        </p:spPr>
        <p:txBody>
          <a:bodyPr/>
          <a:lstStyle/>
          <a:p>
            <a:r>
              <a:rPr lang="en-AU" dirty="0"/>
              <a:t>Financial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8278-FB8E-42EF-BF27-8EF44927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42" y="1172717"/>
            <a:ext cx="9390977" cy="3508977"/>
          </a:xfrm>
        </p:spPr>
        <p:txBody>
          <a:bodyPr/>
          <a:lstStyle/>
          <a:p>
            <a:r>
              <a:rPr lang="en-AU" dirty="0"/>
              <a:t>ATO compliant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707ED-E26B-48C7-A775-E146EA21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0" y="1940466"/>
            <a:ext cx="3497682" cy="6440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1A9BB-DBA7-43E2-A797-907DCA1424AA}"/>
              </a:ext>
            </a:extLst>
          </p:cNvPr>
          <p:cNvSpPr txBox="1"/>
          <p:nvPr/>
        </p:nvSpPr>
        <p:spPr>
          <a:xfrm>
            <a:off x="669542" y="1530879"/>
            <a:ext cx="621445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b="1" i="0" u="none" strike="noStrike" baseline="0" dirty="0">
                <a:solidFill>
                  <a:srgbClr val="1A272F"/>
                </a:solidFill>
                <a:latin typeface="Arial" panose="020B0604020202020204" pitchFamily="34" charset="0"/>
              </a:rPr>
              <a:t>Profit and loss</a:t>
            </a:r>
          </a:p>
          <a:p>
            <a:r>
              <a:rPr lang="en-US" sz="900" b="0" i="0" u="none" strike="noStrike" baseline="0" dirty="0">
                <a:solidFill>
                  <a:srgbClr val="505D6C"/>
                </a:solidFill>
                <a:latin typeface="Arial" panose="020B0604020202020204" pitchFamily="34" charset="0"/>
              </a:rPr>
              <a:t>Queensland Research Foundation Institute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EF21DB-B7B1-4D0D-A102-C0A7D284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0" y="2664141"/>
            <a:ext cx="3515506" cy="3685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25A8D4-AD0A-4171-A76D-A6984B1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93" y="4387166"/>
            <a:ext cx="6484751" cy="19628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19E64-4CDC-498D-AEF3-19723D2E0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715" y="1017040"/>
            <a:ext cx="3525398" cy="6755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A5CCD-6C08-42F0-8166-78C84ABC5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121" y="1105835"/>
            <a:ext cx="1531345" cy="6233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D983EA-820F-45C6-8C9B-7BEFD6770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715" y="1721248"/>
            <a:ext cx="6484751" cy="26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54" y="994458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Projects Supported 2021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b="1" dirty="0"/>
              <a:t>Presentations to follow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511" y="2347529"/>
            <a:ext cx="9390977" cy="3797229"/>
          </a:xfrm>
        </p:spPr>
        <p:txBody>
          <a:bodyPr>
            <a:normAutofit lnSpcReduction="10000"/>
          </a:bodyPr>
          <a:lstStyle/>
          <a:p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cost-effectiveness of arthroplasty clinics. When should we discharge patients?</a:t>
            </a:r>
            <a:br>
              <a:rPr lang="en-US" sz="2200" dirty="0"/>
            </a:br>
            <a:r>
              <a:rPr lang="en-US" sz="2200" b="1" u="sng" dirty="0"/>
              <a:t>Ahmed Mahmoud</a:t>
            </a:r>
          </a:p>
          <a:p>
            <a:pPr lvl="0"/>
            <a:r>
              <a:rPr lang="en-US" sz="2200" dirty="0"/>
              <a:t>Topical antibiotics in ankle fracture surgery (TAAFS) study	</a:t>
            </a:r>
            <a:br>
              <a:rPr lang="en-US" sz="2200" dirty="0"/>
            </a:br>
            <a:r>
              <a:rPr lang="en-US" sz="2200" b="1" u="sng" dirty="0"/>
              <a:t>Grant </a:t>
            </a:r>
            <a:r>
              <a:rPr lang="en-US" sz="2200" b="1" u="sng" dirty="0" err="1"/>
              <a:t>Menegon</a:t>
            </a:r>
            <a:r>
              <a:rPr lang="en-US" sz="2200" b="1" u="sng" dirty="0"/>
              <a:t> </a:t>
            </a:r>
          </a:p>
          <a:p>
            <a:pPr lvl="0"/>
            <a:r>
              <a:rPr lang="en-US" sz="2200" dirty="0"/>
              <a:t>Antibiotic coated rods: a 15-year experience of Indications, Surgical Techniques and Clinical Outcomes	</a:t>
            </a:r>
            <a:br>
              <a:rPr lang="en-US" sz="2200" dirty="0"/>
            </a:br>
            <a:r>
              <a:rPr lang="en-US" sz="2200" b="1" u="sng" dirty="0"/>
              <a:t>Andrew Foster</a:t>
            </a:r>
          </a:p>
          <a:p>
            <a:pPr lvl="0"/>
            <a:r>
              <a:rPr lang="en-US" sz="2200" dirty="0"/>
              <a:t>Effectiveness of Telehealth reviews of non-urgent </a:t>
            </a:r>
            <a:r>
              <a:rPr lang="en-US" sz="2200" dirty="0" err="1"/>
              <a:t>orthopaedic</a:t>
            </a:r>
            <a:r>
              <a:rPr lang="en-US" sz="2200" dirty="0"/>
              <a:t> patients during the COVID-19 pandemic	</a:t>
            </a:r>
            <a:br>
              <a:rPr lang="en-US" sz="2200" dirty="0"/>
            </a:br>
            <a:r>
              <a:rPr lang="en-US" sz="2200" b="1" u="sng" dirty="0"/>
              <a:t>Mashrur Hossain</a:t>
            </a:r>
          </a:p>
          <a:p>
            <a:pPr lvl="0"/>
            <a:endParaRPr lang="en-US" b="1" u="sng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2F9F3-9467-47B9-A658-59AA33E8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522" y="880979"/>
            <a:ext cx="277585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0F18-F10F-409B-B00B-FB126B46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00" y="549458"/>
            <a:ext cx="9366325" cy="1143000"/>
          </a:xfrm>
        </p:spPr>
        <p:txBody>
          <a:bodyPr/>
          <a:lstStyle/>
          <a:p>
            <a:r>
              <a:rPr lang="en-US" dirty="0"/>
              <a:t>How to apply for a Grant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341E-D4C5-4309-9733-DCA76D3D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22" y="2099974"/>
            <a:ext cx="4357258" cy="4095725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endParaRPr lang="en-US" sz="3400" dirty="0">
              <a:solidFill>
                <a:srgbClr val="891637"/>
              </a:solidFill>
              <a:latin typeface="Muli"/>
            </a:endParaRPr>
          </a:p>
          <a:p>
            <a:pPr marL="68580" indent="0" algn="ctr">
              <a:buNone/>
            </a:pPr>
            <a:r>
              <a:rPr lang="en-US" sz="5100" b="1" dirty="0">
                <a:solidFill>
                  <a:srgbClr val="891637"/>
                </a:solidFill>
                <a:latin typeface="Muli"/>
              </a:rPr>
              <a:t>Key dates for 2021 </a:t>
            </a:r>
          </a:p>
          <a:p>
            <a:pPr marL="68580" indent="0" algn="ctr">
              <a:buNone/>
            </a:pPr>
            <a:r>
              <a:rPr lang="en-US" sz="5100" b="1" dirty="0">
                <a:solidFill>
                  <a:srgbClr val="891637"/>
                </a:solidFill>
                <a:latin typeface="Muli"/>
              </a:rPr>
              <a:t>Grant Round 2</a:t>
            </a:r>
            <a:br>
              <a:rPr lang="en-US" sz="5000" b="1" dirty="0">
                <a:solidFill>
                  <a:srgbClr val="891637"/>
                </a:solidFill>
                <a:latin typeface="Muli"/>
              </a:rPr>
            </a:br>
            <a:endParaRPr lang="en-US" sz="2600" b="1" dirty="0">
              <a:solidFill>
                <a:srgbClr val="891637"/>
              </a:solidFill>
              <a:latin typeface="Muli"/>
            </a:endParaRPr>
          </a:p>
          <a:p>
            <a:pPr marL="68580" indent="0">
              <a:buNone/>
            </a:pPr>
            <a:r>
              <a:rPr lang="en-US" dirty="0">
                <a:solidFill>
                  <a:srgbClr val="3D3D3D"/>
                </a:solidFill>
                <a:latin typeface="Muli"/>
              </a:rPr>
              <a:t> </a:t>
            </a:r>
            <a:endParaRPr lang="en-US" sz="3400" dirty="0">
              <a:solidFill>
                <a:srgbClr val="3D3D3D"/>
              </a:solidFill>
              <a:latin typeface="Mul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1 August: 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Grant applications open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30 September: 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Part A 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October: 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Academic Committee assess grant applications; provide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18 November: 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Part B due/final closing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Late November: 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Academic Committee rank applications and meet with Board to establish successful applicants and grant amounts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D3D3D"/>
                </a:solidFill>
                <a:latin typeface="Muli"/>
              </a:rPr>
              <a:t>Mid January:</a:t>
            </a:r>
            <a:r>
              <a:rPr lang="en-US" sz="3400" dirty="0">
                <a:solidFill>
                  <a:srgbClr val="3D3D3D"/>
                </a:solidFill>
                <a:latin typeface="Muli"/>
              </a:rPr>
              <a:t> Successful/unsuccessful grant applicants notified</a:t>
            </a:r>
          </a:p>
          <a:p>
            <a:pPr marL="6858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7DE00-E5D3-4E8C-B9DE-405E25B2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30" y="956974"/>
            <a:ext cx="2632996" cy="1084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1373C2-E55F-42DA-8885-D3F26FF5E615}"/>
              </a:ext>
            </a:extLst>
          </p:cNvPr>
          <p:cNvSpPr/>
          <p:nvPr/>
        </p:nvSpPr>
        <p:spPr>
          <a:xfrm>
            <a:off x="989224" y="2099974"/>
            <a:ext cx="4357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4E3B30"/>
                </a:solidFill>
              </a:rPr>
              <a:t>Apply via QORF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C30B7-53C9-44E0-8D22-32B15E0E2F6D}"/>
              </a:ext>
            </a:extLst>
          </p:cNvPr>
          <p:cNvSpPr txBox="1"/>
          <p:nvPr/>
        </p:nvSpPr>
        <p:spPr>
          <a:xfrm>
            <a:off x="940843" y="3057050"/>
            <a:ext cx="5318311" cy="2474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400" dirty="0">
                <a:solidFill>
                  <a:srgbClr val="4E3B30"/>
                </a:solidFill>
                <a:latin typeface="Century Gothic" panose="020B0502020202020204"/>
              </a:rPr>
              <a:t>Must be a PHO or Trainee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Advertise through QD</a:t>
            </a:r>
            <a:r>
              <a:rPr lang="en-US" sz="2400" dirty="0">
                <a:solidFill>
                  <a:srgbClr val="4E3B30"/>
                </a:solidFill>
                <a:latin typeface="Century Gothic" panose="020B0502020202020204"/>
              </a:rPr>
              <a:t>OGs, </a:t>
            </a:r>
            <a:r>
              <a:rPr lang="en-US" sz="2400" dirty="0" err="1">
                <a:solidFill>
                  <a:srgbClr val="4E3B30"/>
                </a:solidFill>
                <a:latin typeface="Century Gothic" panose="020B0502020202020204"/>
              </a:rPr>
              <a:t>QHealth</a:t>
            </a:r>
            <a:r>
              <a:rPr lang="en-US" sz="2400" dirty="0">
                <a:solidFill>
                  <a:srgbClr val="4E3B30"/>
                </a:solidFill>
                <a:latin typeface="Century Gothic" panose="020B0502020202020204"/>
              </a:rPr>
              <a:t> &amp; AOA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lang="en-US" sz="2400" dirty="0">
                <a:solidFill>
                  <a:srgbClr val="4E3B30"/>
                </a:solidFill>
                <a:latin typeface="Century Gothic" panose="020B0502020202020204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appli</a:t>
            </a:r>
            <a:r>
              <a:rPr lang="en-US" sz="2400" dirty="0">
                <a:solidFill>
                  <a:srgbClr val="4E3B30"/>
                </a:solidFill>
                <a:latin typeface="Century Gothic" panose="020B0502020202020204"/>
              </a:rPr>
              <a:t>cation process – allows for mentoring opportunity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" lvl="0">
              <a:spcBef>
                <a:spcPct val="20000"/>
              </a:spcBef>
              <a:buClr>
                <a:srgbClr val="F0A22E">
                  <a:lumMod val="50000"/>
                </a:srgbClr>
              </a:buClr>
              <a:buSzPct val="76000"/>
            </a:pPr>
            <a:br>
              <a:rPr lang="en-US" sz="1100" dirty="0">
                <a:solidFill>
                  <a:srgbClr val="3D3D3D"/>
                </a:solidFill>
                <a:latin typeface="Muli"/>
              </a:rPr>
            </a:br>
            <a:endParaRPr lang="en-US" sz="1200" dirty="0">
              <a:solidFill>
                <a:srgbClr val="3D3D3D"/>
              </a:solidFill>
              <a:latin typeface="Mul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85071-0ED8-467A-BCC5-948133E73C35}"/>
              </a:ext>
            </a:extLst>
          </p:cNvPr>
          <p:cNvSpPr txBox="1"/>
          <p:nvPr/>
        </p:nvSpPr>
        <p:spPr>
          <a:xfrm>
            <a:off x="1939665" y="2561639"/>
            <a:ext cx="249819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" lvl="0" indent="0">
              <a:buNone/>
            </a:pPr>
            <a:r>
              <a:rPr lang="en-US" sz="2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qorf.com.au</a:t>
            </a:r>
            <a:br>
              <a:rPr lang="en-US" sz="2400" dirty="0">
                <a:solidFill>
                  <a:srgbClr val="C00000"/>
                </a:solidFill>
              </a:rPr>
            </a:b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2F9F3-9467-47B9-A658-59AA33E8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06" y="894425"/>
            <a:ext cx="3150938" cy="1297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E66C0-B394-42FB-8B68-91A3394E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57" y="2464085"/>
            <a:ext cx="6115812" cy="3558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32D15-9F8B-454D-A726-15A8475FB660}"/>
              </a:ext>
            </a:extLst>
          </p:cNvPr>
          <p:cNvSpPr txBox="1"/>
          <p:nvPr/>
        </p:nvSpPr>
        <p:spPr>
          <a:xfrm>
            <a:off x="1461104" y="622210"/>
            <a:ext cx="621211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Grant comes with some compliance rules and participation caveats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8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duct overview presentation.potx" id="{B28DC015-93EB-44B4-96D3-A8389FA731F7}" vid="{002F0659-0D88-4125-B907-A96737D60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8831</TotalTime>
  <Words>887</Words>
  <Application>Microsoft Office PowerPoint</Application>
  <PresentationFormat>Widescreen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Futura Book</vt:lpstr>
      <vt:lpstr>Futura Medium</vt:lpstr>
      <vt:lpstr>Muli</vt:lpstr>
      <vt:lpstr>Wingdings</vt:lpstr>
      <vt:lpstr>Wingdings 2</vt:lpstr>
      <vt:lpstr>Product overview presentation</vt:lpstr>
      <vt:lpstr>Office Theme</vt:lpstr>
      <vt:lpstr>Queensland Orthopaedic Research Fund</vt:lpstr>
      <vt:lpstr>PowerPoint Presentation</vt:lpstr>
      <vt:lpstr>Background   </vt:lpstr>
      <vt:lpstr>Board</vt:lpstr>
      <vt:lpstr>What we’ve done (past 10 months)</vt:lpstr>
      <vt:lpstr>Financial Report</vt:lpstr>
      <vt:lpstr>Projects Supported 2021  Presentations to follow </vt:lpstr>
      <vt:lpstr>How to apply for a Grant</vt:lpstr>
      <vt:lpstr>PowerPoint Presentation</vt:lpstr>
      <vt:lpstr>What we’re working on</vt:lpstr>
      <vt:lpstr>Strategic Planning  - Emerging Themes</vt:lpstr>
      <vt:lpstr>Support QORF</vt:lpstr>
      <vt:lpstr>Thank you</vt:lpstr>
      <vt:lpstr>Thank you  Total Donations  $16,700</vt:lpstr>
      <vt:lpstr>Thank you all local donors                                      &gt; $999</vt:lpstr>
      <vt:lpstr>Questions onward and upward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 Orthopaedic Research Fund</dc:title>
  <dc:creator>David Parker</dc:creator>
  <cp:lastModifiedBy>Cindy Parker</cp:lastModifiedBy>
  <cp:revision>71</cp:revision>
  <dcterms:created xsi:type="dcterms:W3CDTF">2020-10-26T23:37:06Z</dcterms:created>
  <dcterms:modified xsi:type="dcterms:W3CDTF">2021-09-22T11:56:39Z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